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embeddedFontLst>
    <p:embeddedFont>
      <p:font typeface="Arial Black" panose="020B0A04020102020204" pitchFamily="34" charset="0"/>
      <p:bold r:id="rId5"/>
    </p:embeddedFont>
    <p:embeddedFont>
      <p:font typeface="Candara" panose="020E0502030303020204" pitchFamily="34" charset="0"/>
      <p:regular r:id="rId6"/>
      <p:bold r:id="rId7"/>
      <p:italic r:id="rId8"/>
      <p:boldItalic r:id="rId9"/>
    </p:embeddedFont>
    <p:embeddedFont>
      <p:font typeface="Verdana" panose="020B0604030504040204" pitchFamily="34"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37E6870-C78D-45EB-BEB6-8C719D457876}">
          <p14:sldIdLst>
            <p14:sldId id="256"/>
            <p14:sldId id="257"/>
          </p14:sldIdLst>
        </p14:section>
      </p14:section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 roundtripDataSignature="AMtx7mg/rGdmhKDUXGvCVAQ95NA80Pvv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6C06B7-F179-452F-A33A-E346587A8B50}">
  <a:tblStyle styleId="{006C06B7-F179-452F-A33A-E346587A8B5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0" Type="http://schemas.openxmlformats.org/officeDocument/2006/relationships/font" Target="fonts/font6.fntdata"/><Relationship Id="rId19"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5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521A-541C-FCD7-8A00-027E3F0C3A10}"/>
              </a:ext>
            </a:extLst>
          </p:cNvPr>
          <p:cNvSpPr>
            <a:spLocks noGrp="1"/>
          </p:cNvSpPr>
          <p:nvPr>
            <p:ph type="title"/>
          </p:nvPr>
        </p:nvSpPr>
        <p:spPr>
          <a:xfrm>
            <a:off x="410362" y="1061412"/>
            <a:ext cx="11611062" cy="406662"/>
          </a:xfrm>
          <a:prstGeom prst="rect">
            <a:avLst/>
          </a:prstGeo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D6D60A4B-E048-89F9-5BF1-491B100BE7F0}"/>
              </a:ext>
            </a:extLst>
          </p:cNvPr>
          <p:cNvSpPr>
            <a:spLocks noGrp="1"/>
          </p:cNvSpPr>
          <p:nvPr>
            <p:ph sz="quarter" idx="10"/>
          </p:nvPr>
        </p:nvSpPr>
        <p:spPr>
          <a:xfrm>
            <a:off x="410361" y="1694941"/>
            <a:ext cx="11611061" cy="48820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851807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9.jpg"/><Relationship Id="rId18" Type="http://schemas.openxmlformats.org/officeDocument/2006/relationships/image" Target="../media/image14.jpg"/><Relationship Id="rId3" Type="http://schemas.openxmlformats.org/officeDocument/2006/relationships/slideLayout" Target="../slideLayouts/slideLayout3.xml"/><Relationship Id="rId21" Type="http://schemas.openxmlformats.org/officeDocument/2006/relationships/image" Target="../media/image17.jpg"/><Relationship Id="rId7" Type="http://schemas.openxmlformats.org/officeDocument/2006/relationships/image" Target="../media/image3.jpg"/><Relationship Id="rId12" Type="http://schemas.openxmlformats.org/officeDocument/2006/relationships/image" Target="../media/image8.jpg"/><Relationship Id="rId17" Type="http://schemas.openxmlformats.org/officeDocument/2006/relationships/image" Target="../media/image13.jpg"/><Relationship Id="rId2" Type="http://schemas.openxmlformats.org/officeDocument/2006/relationships/slideLayout" Target="../slideLayouts/slideLayout2.xml"/><Relationship Id="rId16" Type="http://schemas.openxmlformats.org/officeDocument/2006/relationships/image" Target="../media/image12.jpg"/><Relationship Id="rId20" Type="http://schemas.openxmlformats.org/officeDocument/2006/relationships/image" Target="../media/image16.jpg"/><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7.jpg"/><Relationship Id="rId5" Type="http://schemas.openxmlformats.org/officeDocument/2006/relationships/image" Target="../media/image1.jpg"/><Relationship Id="rId15" Type="http://schemas.openxmlformats.org/officeDocument/2006/relationships/image" Target="../media/image11.jpg"/><Relationship Id="rId10" Type="http://schemas.openxmlformats.org/officeDocument/2006/relationships/image" Target="../media/image6.jpg"/><Relationship Id="rId19" Type="http://schemas.openxmlformats.org/officeDocument/2006/relationships/image" Target="../media/image15.jpg"/><Relationship Id="rId4" Type="http://schemas.openxmlformats.org/officeDocument/2006/relationships/theme" Target="../theme/theme1.xml"/><Relationship Id="rId9" Type="http://schemas.openxmlformats.org/officeDocument/2006/relationships/image" Target="../media/image5.jpg"/><Relationship Id="rId14" Type="http://schemas.openxmlformats.org/officeDocument/2006/relationships/image" Target="../media/image10.jpg"/><Relationship Id="rId22"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alphaModFix/>
          </a:blip>
          <a:tile tx="0" ty="0" sx="100000" sy="100000" flip="none" algn="tl"/>
        </a:blipFill>
        <a:effectLst/>
      </p:bgPr>
    </p:bg>
    <p:spTree>
      <p:nvGrpSpPr>
        <p:cNvPr id="1" name="Shape 9"/>
        <p:cNvGrpSpPr/>
        <p:nvPr/>
      </p:nvGrpSpPr>
      <p:grpSpPr>
        <a:xfrm>
          <a:off x="0" y="0"/>
          <a:ext cx="0" cy="0"/>
          <a:chOff x="0" y="0"/>
          <a:chExt cx="0" cy="0"/>
        </a:xfrm>
      </p:grpSpPr>
      <p:grpSp>
        <p:nvGrpSpPr>
          <p:cNvPr id="10" name="Google Shape;10;p7"/>
          <p:cNvGrpSpPr/>
          <p:nvPr/>
        </p:nvGrpSpPr>
        <p:grpSpPr>
          <a:xfrm>
            <a:off x="-2831" y="0"/>
            <a:ext cx="12259876" cy="6814913"/>
            <a:chOff x="-8426405" y="1619419"/>
            <a:chExt cx="12259876" cy="9569481"/>
          </a:xfrm>
        </p:grpSpPr>
        <p:sp>
          <p:nvSpPr>
            <p:cNvPr id="11" name="Google Shape;11;p7"/>
            <p:cNvSpPr/>
            <p:nvPr/>
          </p:nvSpPr>
          <p:spPr>
            <a:xfrm>
              <a:off x="1714823" y="6011830"/>
              <a:ext cx="5229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i="0" u="none" strike="noStrike" cap="none">
                  <a:solidFill>
                    <a:srgbClr val="FFFF00"/>
                  </a:solidFill>
                  <a:latin typeface="Calibri"/>
                  <a:ea typeface="Calibri"/>
                  <a:cs typeface="Calibri"/>
                  <a:sym typeface="Calibri"/>
                </a:rPr>
                <a:t>GLOF</a:t>
              </a:r>
              <a:endParaRPr sz="1200">
                <a:solidFill>
                  <a:srgbClr val="000000"/>
                </a:solidFill>
                <a:latin typeface="Calibri"/>
                <a:ea typeface="Calibri"/>
                <a:cs typeface="Calibri"/>
                <a:sym typeface="Calibri"/>
              </a:endParaRPr>
            </a:p>
          </p:txBody>
        </p:sp>
        <p:sp>
          <p:nvSpPr>
            <p:cNvPr id="12" name="Google Shape;12;p7"/>
            <p:cNvSpPr/>
            <p:nvPr/>
          </p:nvSpPr>
          <p:spPr>
            <a:xfrm>
              <a:off x="3006000" y="6011830"/>
              <a:ext cx="82747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Heatwave</a:t>
              </a:r>
              <a:endParaRPr sz="1200">
                <a:solidFill>
                  <a:srgbClr val="000000"/>
                </a:solidFill>
                <a:latin typeface="Calibri"/>
                <a:ea typeface="Calibri"/>
                <a:cs typeface="Calibri"/>
                <a:sym typeface="Calibri"/>
              </a:endParaRPr>
            </a:p>
          </p:txBody>
        </p:sp>
        <p:sp>
          <p:nvSpPr>
            <p:cNvPr id="13" name="Google Shape;13;p7"/>
            <p:cNvSpPr/>
            <p:nvPr/>
          </p:nvSpPr>
          <p:spPr>
            <a:xfrm>
              <a:off x="288023" y="6012123"/>
              <a:ext cx="73289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Snow Hz</a:t>
              </a:r>
              <a:endParaRPr sz="1200">
                <a:solidFill>
                  <a:srgbClr val="000000"/>
                </a:solidFill>
                <a:latin typeface="Calibri"/>
                <a:ea typeface="Calibri"/>
                <a:cs typeface="Calibri"/>
                <a:sym typeface="Calibri"/>
              </a:endParaRPr>
            </a:p>
          </p:txBody>
        </p:sp>
        <p:sp>
          <p:nvSpPr>
            <p:cNvPr id="14" name="Google Shape;14;p7"/>
            <p:cNvSpPr/>
            <p:nvPr/>
          </p:nvSpPr>
          <p:spPr>
            <a:xfrm>
              <a:off x="2853193" y="6225617"/>
              <a:ext cx="435551" cy="404449"/>
            </a:xfrm>
            <a:prstGeom prst="star8">
              <a:avLst>
                <a:gd name="adj" fmla="val 37500"/>
              </a:avLst>
            </a:prstGeom>
            <a:solidFill>
              <a:schemeClr val="lt1"/>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a:solidFill>
                    <a:srgbClr val="000000"/>
                  </a:solidFill>
                  <a:latin typeface="Calibri"/>
                  <a:ea typeface="Calibri"/>
                  <a:cs typeface="Calibri"/>
                  <a:sym typeface="Calibri"/>
                </a:rPr>
                <a:t>DEW 2</a:t>
              </a:r>
              <a:endParaRPr sz="900" b="1">
                <a:solidFill>
                  <a:srgbClr val="000000"/>
                </a:solidFill>
                <a:latin typeface="Calibri"/>
                <a:ea typeface="Calibri"/>
                <a:cs typeface="Calibri"/>
                <a:sym typeface="Calibri"/>
              </a:endParaRPr>
            </a:p>
          </p:txBody>
        </p:sp>
        <p:sp>
          <p:nvSpPr>
            <p:cNvPr id="15" name="Google Shape;15;p7"/>
            <p:cNvSpPr/>
            <p:nvPr/>
          </p:nvSpPr>
          <p:spPr>
            <a:xfrm>
              <a:off x="-31934" y="6172074"/>
              <a:ext cx="435551" cy="404449"/>
            </a:xfrm>
            <a:prstGeom prst="star8">
              <a:avLst>
                <a:gd name="adj" fmla="val 37500"/>
              </a:avLst>
            </a:prstGeom>
            <a:solidFill>
              <a:srgbClr val="FFFF00"/>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a:solidFill>
                    <a:srgbClr val="000000"/>
                  </a:solidFill>
                  <a:latin typeface="Calibri"/>
                  <a:ea typeface="Calibri"/>
                  <a:cs typeface="Calibri"/>
                  <a:sym typeface="Calibri"/>
                </a:rPr>
                <a:t>DEW 1</a:t>
              </a:r>
              <a:endParaRPr sz="900" b="1">
                <a:solidFill>
                  <a:srgbClr val="000000"/>
                </a:solidFill>
                <a:latin typeface="Calibri"/>
                <a:ea typeface="Calibri"/>
                <a:cs typeface="Calibri"/>
                <a:sym typeface="Calibri"/>
              </a:endParaRPr>
            </a:p>
          </p:txBody>
        </p:sp>
        <p:pic>
          <p:nvPicPr>
            <p:cNvPr id="16" name="Google Shape;16;p7" descr="Hurricane Ida 2021 Topographic Map 3D Render Color 3D Render of the clouds of Hurricane Ida (Aug 28, 2021) on a  Topographic Map of the Gulf of Mexico. &#10;All source data is in the public domain.&#10;Cloud texture: VIIRS, NOAA-20 courtesy of NASA.&#10;https://worldview.earthdata.nasa.gov&#10;Color texture: Made with Natural Earth. &#10;http://www.naturalearthdata.com/downloads/10m-raster-data/10m-cross-blend-hypso/&#10;Relief texture: SRTM data courtesy of NASA JPL (2020).  &#10;https://e4ftl01.cr.usgs.gov//DP133/SRTM/SRTMGL3.003/2000.02.11&#10;Water texture: SRTM Water Body SWDB:&#10;https://dds.cr.usgs.gov/srtm/version2_1/SWBD/ natural disaster stock pictures, royalty-free photos &amp; images"/>
            <p:cNvPicPr preferRelativeResize="0"/>
            <p:nvPr/>
          </p:nvPicPr>
          <p:blipFill rotWithShape="1">
            <a:blip r:embed="rId6">
              <a:alphaModFix/>
            </a:blip>
            <a:srcRect/>
            <a:stretch/>
          </p:blipFill>
          <p:spPr>
            <a:xfrm>
              <a:off x="-8426405" y="4303870"/>
              <a:ext cx="3024666" cy="2208140"/>
            </a:xfrm>
            <a:prstGeom prst="rect">
              <a:avLst/>
            </a:prstGeom>
            <a:noFill/>
            <a:ln>
              <a:noFill/>
            </a:ln>
          </p:spPr>
        </p:pic>
        <p:pic>
          <p:nvPicPr>
            <p:cNvPr id="17" name="Google Shape;17;p7" descr="Forest fire wildfire at night time on the mountain with big smoke Forest fire wildfire at night time on the mountain with big smoke in Chiang Mai, Thailand natural disaster stock pictures, royalty-free photos &amp; images"/>
            <p:cNvPicPr preferRelativeResize="0"/>
            <p:nvPr/>
          </p:nvPicPr>
          <p:blipFill rotWithShape="1">
            <a:blip r:embed="rId7">
              <a:alphaModFix/>
            </a:blip>
            <a:srcRect/>
            <a:stretch/>
          </p:blipFill>
          <p:spPr>
            <a:xfrm>
              <a:off x="-5401739" y="4302911"/>
              <a:ext cx="3025978" cy="2209098"/>
            </a:xfrm>
            <a:prstGeom prst="rect">
              <a:avLst/>
            </a:prstGeom>
            <a:noFill/>
            <a:ln>
              <a:noFill/>
            </a:ln>
          </p:spPr>
        </p:pic>
        <p:pic>
          <p:nvPicPr>
            <p:cNvPr id="18" name="Google Shape;18;p7" descr="Hurricane Ian flooded houses in Florida residential area. Natural disaster and its consequences Hurricane Ian flooded houses in Florida residential area. Natural disaster and its consequences. natural disaster stock pictures, royalty-free photos &amp; images"/>
            <p:cNvPicPr preferRelativeResize="0"/>
            <p:nvPr/>
          </p:nvPicPr>
          <p:blipFill rotWithShape="1">
            <a:blip r:embed="rId8">
              <a:alphaModFix/>
            </a:blip>
            <a:srcRect/>
            <a:stretch/>
          </p:blipFill>
          <p:spPr>
            <a:xfrm>
              <a:off x="-2377074" y="4303872"/>
              <a:ext cx="3025978" cy="2209099"/>
            </a:xfrm>
            <a:prstGeom prst="rect">
              <a:avLst/>
            </a:prstGeom>
            <a:noFill/>
            <a:ln>
              <a:noFill/>
            </a:ln>
          </p:spPr>
        </p:pic>
        <p:pic>
          <p:nvPicPr>
            <p:cNvPr id="19" name="Google Shape;19;p7" descr="Drought and Water crisis Canal middle agricultural dry by drought and heatwave on summer. water crisis and water stress on summer during long term drought on summer. natural disaster stock pictures, royalty-free photos &amp; images"/>
            <p:cNvPicPr preferRelativeResize="0"/>
            <p:nvPr/>
          </p:nvPicPr>
          <p:blipFill rotWithShape="1">
            <a:blip r:embed="rId9">
              <a:alphaModFix/>
            </a:blip>
            <a:srcRect/>
            <a:stretch/>
          </p:blipFill>
          <p:spPr>
            <a:xfrm>
              <a:off x="-8426405" y="6512009"/>
              <a:ext cx="3017991" cy="2203269"/>
            </a:xfrm>
            <a:prstGeom prst="rect">
              <a:avLst/>
            </a:prstGeom>
            <a:noFill/>
            <a:ln>
              <a:noFill/>
            </a:ln>
          </p:spPr>
        </p:pic>
        <p:pic>
          <p:nvPicPr>
            <p:cNvPr id="20" name="Google Shape;20;p7" descr="Hurricane Ian destroyed industrial building with damaged cars under ruins in Florida. Natural disaster and its consequences Hurricane Ian destroyed industrial building with damaged cars under ruins in Florida. Natural disaster and its consequences. natural disaster stock pictures, royalty-free photos &amp; images"/>
            <p:cNvPicPr preferRelativeResize="0"/>
            <p:nvPr/>
          </p:nvPicPr>
          <p:blipFill rotWithShape="1">
            <a:blip r:embed="rId10">
              <a:alphaModFix/>
            </a:blip>
            <a:srcRect/>
            <a:stretch/>
          </p:blipFill>
          <p:spPr>
            <a:xfrm>
              <a:off x="-5408414" y="6512007"/>
              <a:ext cx="3024666" cy="2208142"/>
            </a:xfrm>
            <a:prstGeom prst="rect">
              <a:avLst/>
            </a:prstGeom>
            <a:noFill/>
            <a:ln>
              <a:noFill/>
            </a:ln>
          </p:spPr>
        </p:pic>
        <p:pic>
          <p:nvPicPr>
            <p:cNvPr id="21" name="Google Shape;21;p7" descr="Search and rescue Search and rescue forces search through a destroyed building with the help of rescue dogs.&quot;n natural disaster stock pictures, royalty-free photos &amp; images"/>
            <p:cNvPicPr preferRelativeResize="0"/>
            <p:nvPr/>
          </p:nvPicPr>
          <p:blipFill rotWithShape="1">
            <a:blip r:embed="rId11">
              <a:alphaModFix/>
            </a:blip>
            <a:srcRect/>
            <a:stretch/>
          </p:blipFill>
          <p:spPr>
            <a:xfrm>
              <a:off x="-2390424" y="6512007"/>
              <a:ext cx="3039326" cy="2203270"/>
            </a:xfrm>
            <a:prstGeom prst="rect">
              <a:avLst/>
            </a:prstGeom>
            <a:noFill/>
            <a:ln>
              <a:noFill/>
            </a:ln>
          </p:spPr>
        </p:pic>
        <p:pic>
          <p:nvPicPr>
            <p:cNvPr id="22" name="Google Shape;22;p7" descr="Aerial View of Wildfire Damage Aerial view a wetland stillwater surrounded by wildfire damage. natural disaster stock pictures, royalty-free photos &amp; images"/>
            <p:cNvPicPr preferRelativeResize="0"/>
            <p:nvPr/>
          </p:nvPicPr>
          <p:blipFill rotWithShape="1">
            <a:blip r:embed="rId12">
              <a:alphaModFix/>
            </a:blip>
            <a:srcRect/>
            <a:stretch/>
          </p:blipFill>
          <p:spPr>
            <a:xfrm>
              <a:off x="-8409286" y="8715277"/>
              <a:ext cx="2992883" cy="2458056"/>
            </a:xfrm>
            <a:prstGeom prst="rect">
              <a:avLst/>
            </a:prstGeom>
            <a:noFill/>
            <a:ln>
              <a:noFill/>
            </a:ln>
          </p:spPr>
        </p:pic>
        <p:pic>
          <p:nvPicPr>
            <p:cNvPr id="23" name="Google Shape;23;p7" descr="The wreckage of a collapsed building after the earthquake The wreckage of a collapsed building after the earthquake natural disaster stock pictures, royalty-free photos &amp; images"/>
            <p:cNvPicPr preferRelativeResize="0"/>
            <p:nvPr/>
          </p:nvPicPr>
          <p:blipFill rotWithShape="1">
            <a:blip r:embed="rId13">
              <a:alphaModFix/>
            </a:blip>
            <a:srcRect r="11291"/>
            <a:stretch/>
          </p:blipFill>
          <p:spPr>
            <a:xfrm>
              <a:off x="-5416400" y="8715277"/>
              <a:ext cx="3028008" cy="2473623"/>
            </a:xfrm>
            <a:prstGeom prst="rect">
              <a:avLst/>
            </a:prstGeom>
            <a:noFill/>
            <a:ln>
              <a:noFill/>
            </a:ln>
          </p:spPr>
        </p:pic>
        <p:pic>
          <p:nvPicPr>
            <p:cNvPr id="24" name="Google Shape;24;p7" descr="Asphalt road collapsed and cracks in the roadside Asphalt road collapsed and cracks in the roadside natural disaster stock pictures, royalty-free photos &amp; images"/>
            <p:cNvPicPr preferRelativeResize="0"/>
            <p:nvPr/>
          </p:nvPicPr>
          <p:blipFill rotWithShape="1">
            <a:blip r:embed="rId14">
              <a:alphaModFix/>
            </a:blip>
            <a:srcRect/>
            <a:stretch/>
          </p:blipFill>
          <p:spPr>
            <a:xfrm>
              <a:off x="-2398410" y="8715277"/>
              <a:ext cx="3047313" cy="2458056"/>
            </a:xfrm>
            <a:prstGeom prst="rect">
              <a:avLst/>
            </a:prstGeom>
            <a:noFill/>
            <a:ln>
              <a:noFill/>
            </a:ln>
          </p:spPr>
        </p:pic>
        <p:pic>
          <p:nvPicPr>
            <p:cNvPr id="25" name="Google Shape;25;p7" descr="rescuer search trough ruins of building Rescuer search trough ruins of building natural disaster stock pictures, royalty-free photos &amp; images"/>
            <p:cNvPicPr preferRelativeResize="0"/>
            <p:nvPr/>
          </p:nvPicPr>
          <p:blipFill rotWithShape="1">
            <a:blip r:embed="rId15">
              <a:alphaModFix/>
            </a:blip>
            <a:srcRect/>
            <a:stretch/>
          </p:blipFill>
          <p:spPr>
            <a:xfrm>
              <a:off x="655577" y="4302726"/>
              <a:ext cx="3105302" cy="2210427"/>
            </a:xfrm>
            <a:prstGeom prst="rect">
              <a:avLst/>
            </a:prstGeom>
            <a:noFill/>
            <a:ln>
              <a:noFill/>
            </a:ln>
          </p:spPr>
        </p:pic>
        <p:pic>
          <p:nvPicPr>
            <p:cNvPr id="26" name="Google Shape;26;p7" descr="Beautiful Glacier in Alaska USA a sight that is threatening to disappear due to melting caused by Global warming.The glacier is enormous when viewed against the mountains in background and boat in foreground. Beautiful Glacier in Alaska USA a sight that is threatening to disappear due to melting caused by Global warming.The glacier is enormous when viewed against the mountains in background and boat in foreground natural disaster stock pictures, royalty-free photos &amp; images"/>
            <p:cNvPicPr preferRelativeResize="0"/>
            <p:nvPr/>
          </p:nvPicPr>
          <p:blipFill rotWithShape="1">
            <a:blip r:embed="rId16">
              <a:alphaModFix/>
            </a:blip>
            <a:srcRect/>
            <a:stretch/>
          </p:blipFill>
          <p:spPr>
            <a:xfrm>
              <a:off x="640916" y="6496441"/>
              <a:ext cx="3119963" cy="2203270"/>
            </a:xfrm>
            <a:prstGeom prst="rect">
              <a:avLst/>
            </a:prstGeom>
            <a:noFill/>
            <a:ln>
              <a:noFill/>
            </a:ln>
          </p:spPr>
        </p:pic>
        <p:pic>
          <p:nvPicPr>
            <p:cNvPr id="27" name="Google Shape;27;p7" descr="Emergency preparedness natural disaster supplies. Water, flashlight, lantern, batteries. Emergency preparedness supplies. A large pile of supplies to be used in case of a natural disaster (hurricane, flood, earthquake, etc.) including: flashlight, backpack, batteries, water bottles, first aid kit, lantern, radio, can opener, mask.  No people. natural disaster help stock pictures, royalty-free photos &amp; images"/>
            <p:cNvPicPr preferRelativeResize="0"/>
            <p:nvPr/>
          </p:nvPicPr>
          <p:blipFill rotWithShape="1">
            <a:blip r:embed="rId17">
              <a:alphaModFix/>
            </a:blip>
            <a:srcRect/>
            <a:stretch/>
          </p:blipFill>
          <p:spPr>
            <a:xfrm>
              <a:off x="640916" y="8715277"/>
              <a:ext cx="3139267" cy="2473623"/>
            </a:xfrm>
            <a:prstGeom prst="rect">
              <a:avLst/>
            </a:prstGeom>
            <a:noFill/>
            <a:ln>
              <a:noFill/>
            </a:ln>
          </p:spPr>
        </p:pic>
        <p:pic>
          <p:nvPicPr>
            <p:cNvPr id="28" name="Google Shape;28;p7" descr="Baltoro Glacier - Wikipedia"/>
            <p:cNvPicPr preferRelativeResize="0"/>
            <p:nvPr/>
          </p:nvPicPr>
          <p:blipFill rotWithShape="1">
            <a:blip r:embed="rId18">
              <a:alphaModFix/>
            </a:blip>
            <a:srcRect/>
            <a:stretch/>
          </p:blipFill>
          <p:spPr>
            <a:xfrm>
              <a:off x="-5520894" y="1625683"/>
              <a:ext cx="3158902" cy="2673598"/>
            </a:xfrm>
            <a:prstGeom prst="rect">
              <a:avLst/>
            </a:prstGeom>
            <a:noFill/>
            <a:ln>
              <a:noFill/>
            </a:ln>
          </p:spPr>
        </p:pic>
        <p:pic>
          <p:nvPicPr>
            <p:cNvPr id="29" name="Google Shape;29;p7" descr="Glacial bursting in northern KP amidst rising mercury may cause floods.  warns PDMA - Pakistan - DAWN.COM"/>
            <p:cNvPicPr preferRelativeResize="0"/>
            <p:nvPr/>
          </p:nvPicPr>
          <p:blipFill rotWithShape="1">
            <a:blip r:embed="rId19">
              <a:alphaModFix/>
            </a:blip>
            <a:srcRect/>
            <a:stretch/>
          </p:blipFill>
          <p:spPr>
            <a:xfrm>
              <a:off x="-8412945" y="1634092"/>
              <a:ext cx="2880825" cy="2679743"/>
            </a:xfrm>
            <a:prstGeom prst="rect">
              <a:avLst/>
            </a:prstGeom>
            <a:noFill/>
            <a:ln>
              <a:noFill/>
            </a:ln>
          </p:spPr>
        </p:pic>
        <p:pic>
          <p:nvPicPr>
            <p:cNvPr id="30" name="Google Shape;30;p7" descr="Melting glaciers pose serious challenge to Pakistan's economy"/>
            <p:cNvPicPr preferRelativeResize="0"/>
            <p:nvPr/>
          </p:nvPicPr>
          <p:blipFill rotWithShape="1">
            <a:blip r:embed="rId20">
              <a:alphaModFix/>
            </a:blip>
            <a:srcRect/>
            <a:stretch/>
          </p:blipFill>
          <p:spPr>
            <a:xfrm>
              <a:off x="-2344513" y="1619419"/>
              <a:ext cx="2985429" cy="2676670"/>
            </a:xfrm>
            <a:prstGeom prst="rect">
              <a:avLst/>
            </a:prstGeom>
            <a:noFill/>
            <a:ln>
              <a:noFill/>
            </a:ln>
          </p:spPr>
        </p:pic>
        <p:pic>
          <p:nvPicPr>
            <p:cNvPr id="31" name="Google Shape;31;p7" descr="Pakistan Braces for Another Major Climate Emergency Amid Intensified  Monsoon Rains and Glacial Lake Outburst Floods (GLOFs) Threats | Community  World Service Asia"/>
            <p:cNvPicPr preferRelativeResize="0"/>
            <p:nvPr/>
          </p:nvPicPr>
          <p:blipFill rotWithShape="1">
            <a:blip r:embed="rId21">
              <a:alphaModFix/>
            </a:blip>
            <a:srcRect/>
            <a:stretch/>
          </p:blipFill>
          <p:spPr>
            <a:xfrm>
              <a:off x="648504" y="1675090"/>
              <a:ext cx="3131679" cy="2626229"/>
            </a:xfrm>
            <a:prstGeom prst="rect">
              <a:avLst/>
            </a:prstGeom>
            <a:noFill/>
            <a:ln>
              <a:noFill/>
            </a:ln>
          </p:spPr>
        </p:pic>
      </p:grpSp>
      <p:sp>
        <p:nvSpPr>
          <p:cNvPr id="32" name="Google Shape;32;p7"/>
          <p:cNvSpPr/>
          <p:nvPr/>
        </p:nvSpPr>
        <p:spPr>
          <a:xfrm>
            <a:off x="-654" y="-23484"/>
            <a:ext cx="12217495" cy="6858000"/>
          </a:xfrm>
          <a:prstGeom prst="rect">
            <a:avLst/>
          </a:prstGeom>
          <a:solidFill>
            <a:srgbClr val="000000">
              <a:alpha val="5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33" name="Google Shape;33;p7"/>
          <p:cNvSpPr txBox="1"/>
          <p:nvPr/>
        </p:nvSpPr>
        <p:spPr>
          <a:xfrm>
            <a:off x="11573809" y="27963"/>
            <a:ext cx="538999" cy="281473"/>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00"/>
              </a:buClr>
              <a:buSzPts val="1400"/>
              <a:buFont typeface="Noto Sans Symbols"/>
              <a:buNone/>
            </a:pPr>
            <a:fld id="{00000000-1234-1234-1234-123412341234}" type="slidenum">
              <a:rPr lang="en-US" sz="1400" b="1" u="none">
                <a:solidFill>
                  <a:srgbClr val="FFFF00"/>
                </a:solidFill>
                <a:latin typeface="Verdana"/>
                <a:ea typeface="Verdana"/>
                <a:cs typeface="Verdana"/>
                <a:sym typeface="Verdana"/>
              </a:rPr>
              <a:t>‹#›</a:t>
            </a:fld>
            <a:endParaRPr sz="1400" b="1" u="none">
              <a:solidFill>
                <a:srgbClr val="FFFF00"/>
              </a:solidFill>
              <a:latin typeface="Verdana"/>
              <a:ea typeface="Verdana"/>
              <a:cs typeface="Verdana"/>
              <a:sym typeface="Verdana"/>
            </a:endParaRPr>
          </a:p>
        </p:txBody>
      </p:sp>
      <p:pic>
        <p:nvPicPr>
          <p:cNvPr id="34" name="Google Shape;34;p7" descr="National Disaster Management Authority (Pakistan) - Wikipedia"/>
          <p:cNvPicPr preferRelativeResize="0"/>
          <p:nvPr/>
        </p:nvPicPr>
        <p:blipFill rotWithShape="1">
          <a:blip r:embed="rId22">
            <a:alphaModFix/>
          </a:blip>
          <a:srcRect/>
          <a:stretch/>
        </p:blipFill>
        <p:spPr>
          <a:xfrm>
            <a:off x="62550" y="-8557"/>
            <a:ext cx="514922" cy="469291"/>
          </a:xfrm>
          <a:prstGeom prst="rect">
            <a:avLst/>
          </a:prstGeom>
          <a:noFill/>
          <a:ln>
            <a:noFill/>
          </a:ln>
        </p:spPr>
      </p:pic>
      <p:graphicFrame>
        <p:nvGraphicFramePr>
          <p:cNvPr id="35" name="Google Shape;35;p7"/>
          <p:cNvGraphicFramePr/>
          <p:nvPr/>
        </p:nvGraphicFramePr>
        <p:xfrm>
          <a:off x="475872" y="587062"/>
          <a:ext cx="11740800" cy="213360"/>
        </p:xfrm>
        <a:graphic>
          <a:graphicData uri="http://schemas.openxmlformats.org/drawingml/2006/table">
            <a:tbl>
              <a:tblPr>
                <a:noFill/>
                <a:tableStyleId>{006C06B7-F179-452F-A33A-E346587A8B50}</a:tableStyleId>
              </a:tblPr>
              <a:tblGrid>
                <a:gridCol w="11740800">
                  <a:extLst>
                    <a:ext uri="{9D8B030D-6E8A-4147-A177-3AD203B41FA5}">
                      <a16:colId xmlns:a16="http://schemas.microsoft.com/office/drawing/2014/main" val="20000"/>
                    </a:ext>
                  </a:extLst>
                </a:gridCol>
              </a:tblGrid>
              <a:tr h="180500">
                <a:tc>
                  <a:txBody>
                    <a:bodyPr/>
                    <a:lstStyle/>
                    <a:p>
                      <a:pPr marL="0" marR="0" lvl="0" indent="0" algn="ctr" rtl="0">
                        <a:spcBef>
                          <a:spcPts val="0"/>
                        </a:spcBef>
                        <a:spcAft>
                          <a:spcPts val="0"/>
                        </a:spcAft>
                        <a:buNone/>
                      </a:pPr>
                      <a:endParaRPr sz="1400" u="none" strike="noStrike" cap="none"/>
                    </a:p>
                  </a:txBody>
                  <a:tcPr marL="0" marR="360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rgbClr val="0000FF"/>
                        </a:gs>
                        <a:gs pos="13000">
                          <a:srgbClr val="0000FF"/>
                        </a:gs>
                        <a:gs pos="34000">
                          <a:srgbClr val="FFFF00"/>
                        </a:gs>
                        <a:gs pos="77000">
                          <a:srgbClr val="FFFF00"/>
                        </a:gs>
                        <a:gs pos="88000">
                          <a:srgbClr val="0000FF"/>
                        </a:gs>
                        <a:gs pos="100000">
                          <a:srgbClr val="0000FF"/>
                        </a:gs>
                      </a:gsLst>
                      <a:path path="circle">
                        <a:fillToRect l="100000" t="100000"/>
                      </a:path>
                      <a:tileRect r="-100000" b="-100000"/>
                    </a:gradFill>
                  </a:tcPr>
                </a:tc>
                <a:extLst>
                  <a:ext uri="{0D108BD9-81ED-4DB2-BD59-A6C34878D82A}">
                    <a16:rowId xmlns:a16="http://schemas.microsoft.com/office/drawing/2014/main" val="10000"/>
                  </a:ext>
                </a:extLst>
              </a:tr>
            </a:tbl>
          </a:graphicData>
        </a:graphic>
      </p:graphicFrame>
      <p:graphicFrame>
        <p:nvGraphicFramePr>
          <p:cNvPr id="36" name="Google Shape;36;p7"/>
          <p:cNvGraphicFramePr/>
          <p:nvPr/>
        </p:nvGraphicFramePr>
        <p:xfrm>
          <a:off x="407553" y="587853"/>
          <a:ext cx="11784300" cy="213360"/>
        </p:xfrm>
        <a:graphic>
          <a:graphicData uri="http://schemas.openxmlformats.org/drawingml/2006/table">
            <a:tbl>
              <a:tblPr>
                <a:noFill/>
                <a:tableStyleId>{006C06B7-F179-452F-A33A-E346587A8B50}</a:tableStyleId>
              </a:tblPr>
              <a:tblGrid>
                <a:gridCol w="982025">
                  <a:extLst>
                    <a:ext uri="{9D8B030D-6E8A-4147-A177-3AD203B41FA5}">
                      <a16:colId xmlns:a16="http://schemas.microsoft.com/office/drawing/2014/main" val="20000"/>
                    </a:ext>
                  </a:extLst>
                </a:gridCol>
                <a:gridCol w="982025">
                  <a:extLst>
                    <a:ext uri="{9D8B030D-6E8A-4147-A177-3AD203B41FA5}">
                      <a16:colId xmlns:a16="http://schemas.microsoft.com/office/drawing/2014/main" val="20001"/>
                    </a:ext>
                  </a:extLst>
                </a:gridCol>
                <a:gridCol w="982025">
                  <a:extLst>
                    <a:ext uri="{9D8B030D-6E8A-4147-A177-3AD203B41FA5}">
                      <a16:colId xmlns:a16="http://schemas.microsoft.com/office/drawing/2014/main" val="20002"/>
                    </a:ext>
                  </a:extLst>
                </a:gridCol>
                <a:gridCol w="982025">
                  <a:extLst>
                    <a:ext uri="{9D8B030D-6E8A-4147-A177-3AD203B41FA5}">
                      <a16:colId xmlns:a16="http://schemas.microsoft.com/office/drawing/2014/main" val="20003"/>
                    </a:ext>
                  </a:extLst>
                </a:gridCol>
                <a:gridCol w="982025">
                  <a:extLst>
                    <a:ext uri="{9D8B030D-6E8A-4147-A177-3AD203B41FA5}">
                      <a16:colId xmlns:a16="http://schemas.microsoft.com/office/drawing/2014/main" val="20004"/>
                    </a:ext>
                  </a:extLst>
                </a:gridCol>
                <a:gridCol w="982025">
                  <a:extLst>
                    <a:ext uri="{9D8B030D-6E8A-4147-A177-3AD203B41FA5}">
                      <a16:colId xmlns:a16="http://schemas.microsoft.com/office/drawing/2014/main" val="20005"/>
                    </a:ext>
                  </a:extLst>
                </a:gridCol>
                <a:gridCol w="982025">
                  <a:extLst>
                    <a:ext uri="{9D8B030D-6E8A-4147-A177-3AD203B41FA5}">
                      <a16:colId xmlns:a16="http://schemas.microsoft.com/office/drawing/2014/main" val="20006"/>
                    </a:ext>
                  </a:extLst>
                </a:gridCol>
                <a:gridCol w="982025">
                  <a:extLst>
                    <a:ext uri="{9D8B030D-6E8A-4147-A177-3AD203B41FA5}">
                      <a16:colId xmlns:a16="http://schemas.microsoft.com/office/drawing/2014/main" val="20007"/>
                    </a:ext>
                  </a:extLst>
                </a:gridCol>
                <a:gridCol w="982025">
                  <a:extLst>
                    <a:ext uri="{9D8B030D-6E8A-4147-A177-3AD203B41FA5}">
                      <a16:colId xmlns:a16="http://schemas.microsoft.com/office/drawing/2014/main" val="20008"/>
                    </a:ext>
                  </a:extLst>
                </a:gridCol>
                <a:gridCol w="982025">
                  <a:extLst>
                    <a:ext uri="{9D8B030D-6E8A-4147-A177-3AD203B41FA5}">
                      <a16:colId xmlns:a16="http://schemas.microsoft.com/office/drawing/2014/main" val="20009"/>
                    </a:ext>
                  </a:extLst>
                </a:gridCol>
                <a:gridCol w="982025">
                  <a:extLst>
                    <a:ext uri="{9D8B030D-6E8A-4147-A177-3AD203B41FA5}">
                      <a16:colId xmlns:a16="http://schemas.microsoft.com/office/drawing/2014/main" val="20010"/>
                    </a:ext>
                  </a:extLst>
                </a:gridCol>
                <a:gridCol w="982025">
                  <a:extLst>
                    <a:ext uri="{9D8B030D-6E8A-4147-A177-3AD203B41FA5}">
                      <a16:colId xmlns:a16="http://schemas.microsoft.com/office/drawing/2014/main" val="20011"/>
                    </a:ext>
                  </a:extLst>
                </a:gridCol>
              </a:tblGrid>
              <a:tr h="160775">
                <a:tc>
                  <a:txBody>
                    <a:bodyPr/>
                    <a:lstStyle/>
                    <a:p>
                      <a:pPr marL="0" marR="0" lvl="0" indent="0" algn="ctr" rtl="0">
                        <a:spcBef>
                          <a:spcPts val="0"/>
                        </a:spcBef>
                        <a:spcAft>
                          <a:spcPts val="0"/>
                        </a:spcAft>
                        <a:buNone/>
                      </a:pPr>
                      <a:r>
                        <a:rPr lang="en-US" sz="1400" u="none" strike="noStrike" cap="none">
                          <a:solidFill>
                            <a:schemeClr val="lt1"/>
                          </a:solidFill>
                        </a:rPr>
                        <a:t>    Jan </a:t>
                      </a:r>
                      <a:endParaRPr sz="1400" u="none" strike="noStrike" cap="none">
                        <a:solidFill>
                          <a:schemeClr val="lt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lt1"/>
                          </a:solidFill>
                        </a:rPr>
                        <a:t>Feb</a:t>
                      </a:r>
                      <a:endParaRPr sz="1400" u="none" strike="noStrike" cap="none">
                        <a:solidFill>
                          <a:schemeClr val="lt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Mar</a:t>
                      </a:r>
                      <a:endParaRPr sz="1400" u="none" strike="noStrike" cap="none">
                        <a:solidFill>
                          <a:schemeClr val="dk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Apr</a:t>
                      </a:r>
                      <a:endParaRPr sz="1400" u="none" strike="noStrike" cap="none">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May</a:t>
                      </a:r>
                      <a:endParaRPr sz="1400" u="none" strike="noStrike" cap="none">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dirty="0">
                          <a:solidFill>
                            <a:schemeClr val="dk1"/>
                          </a:solidFill>
                        </a:rPr>
                        <a:t>Jun</a:t>
                      </a:r>
                      <a:endParaRPr sz="1400" u="none" strike="noStrike" cap="none" dirty="0">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Jul</a:t>
                      </a:r>
                      <a:endParaRPr sz="1400" u="none" strike="noStrike" cap="none">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Aug</a:t>
                      </a:r>
                      <a:endParaRPr sz="1400" u="none" strike="noStrike" cap="none">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Sep</a:t>
                      </a:r>
                      <a:endParaRPr sz="1400" u="none" strike="noStrike" cap="none">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lt1"/>
                          </a:solidFill>
                        </a:rPr>
                        <a:t>Oct</a:t>
                      </a:r>
                      <a:endParaRPr sz="1400" u="none" strike="noStrike" cap="none">
                        <a:solidFill>
                          <a:schemeClr val="lt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lt1"/>
                          </a:solidFill>
                        </a:rPr>
                        <a:t>Nov</a:t>
                      </a:r>
                      <a:endParaRPr sz="1400" u="none" strike="noStrike" cap="none">
                        <a:solidFill>
                          <a:schemeClr val="lt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dirty="0">
                          <a:solidFill>
                            <a:schemeClr val="lt1"/>
                          </a:solidFill>
                        </a:rPr>
                        <a:t>Dec</a:t>
                      </a:r>
                      <a:endParaRPr sz="1400" u="none" strike="noStrike" cap="none" dirty="0">
                        <a:solidFill>
                          <a:schemeClr val="lt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nvGrpSpPr>
          <p:cNvPr id="37" name="Google Shape;37;p7"/>
          <p:cNvGrpSpPr/>
          <p:nvPr/>
        </p:nvGrpSpPr>
        <p:grpSpPr>
          <a:xfrm>
            <a:off x="308056" y="318223"/>
            <a:ext cx="11935775" cy="697635"/>
            <a:chOff x="304120" y="6039024"/>
            <a:chExt cx="11935775" cy="697635"/>
          </a:xfrm>
        </p:grpSpPr>
        <p:sp>
          <p:nvSpPr>
            <p:cNvPr id="38" name="Google Shape;38;p7"/>
            <p:cNvSpPr/>
            <p:nvPr/>
          </p:nvSpPr>
          <p:spPr>
            <a:xfrm>
              <a:off x="3885574" y="6039024"/>
              <a:ext cx="82747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rgbClr val="FFFF00"/>
                  </a:solidFill>
                  <a:latin typeface="Calibri"/>
                  <a:ea typeface="Calibri"/>
                  <a:cs typeface="Calibri"/>
                  <a:sym typeface="Calibri"/>
                </a:rPr>
                <a:t>Heatwave</a:t>
              </a:r>
              <a:endParaRPr sz="1200" dirty="0">
                <a:solidFill>
                  <a:srgbClr val="000000"/>
                </a:solidFill>
                <a:latin typeface="Calibri"/>
                <a:ea typeface="Calibri"/>
                <a:cs typeface="Calibri"/>
                <a:sym typeface="Calibri"/>
              </a:endParaRPr>
            </a:p>
          </p:txBody>
        </p:sp>
        <p:sp>
          <p:nvSpPr>
            <p:cNvPr id="39" name="Google Shape;39;p7"/>
            <p:cNvSpPr/>
            <p:nvPr/>
          </p:nvSpPr>
          <p:spPr>
            <a:xfrm>
              <a:off x="5893832" y="6225617"/>
              <a:ext cx="435551" cy="404449"/>
            </a:xfrm>
            <a:prstGeom prst="star8">
              <a:avLst>
                <a:gd name="adj" fmla="val 37500"/>
              </a:avLst>
            </a:prstGeom>
            <a:solidFill>
              <a:schemeClr val="lt1"/>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dirty="0">
                  <a:solidFill>
                    <a:srgbClr val="000000"/>
                  </a:solidFill>
                  <a:latin typeface="Calibri"/>
                  <a:ea typeface="Calibri"/>
                  <a:cs typeface="Calibri"/>
                  <a:sym typeface="Calibri"/>
                </a:rPr>
                <a:t>DEW 3</a:t>
              </a:r>
              <a:endParaRPr sz="900" b="1" dirty="0">
                <a:solidFill>
                  <a:srgbClr val="000000"/>
                </a:solidFill>
                <a:latin typeface="Calibri"/>
                <a:ea typeface="Calibri"/>
                <a:cs typeface="Calibri"/>
                <a:sym typeface="Calibri"/>
              </a:endParaRPr>
            </a:p>
          </p:txBody>
        </p:sp>
        <p:sp>
          <p:nvSpPr>
            <p:cNvPr id="40" name="Google Shape;40;p7"/>
            <p:cNvSpPr/>
            <p:nvPr/>
          </p:nvSpPr>
          <p:spPr>
            <a:xfrm>
              <a:off x="2853193" y="6225617"/>
              <a:ext cx="435551" cy="404449"/>
            </a:xfrm>
            <a:prstGeom prst="star8">
              <a:avLst>
                <a:gd name="adj" fmla="val 37500"/>
              </a:avLst>
            </a:prstGeom>
            <a:solidFill>
              <a:schemeClr val="lt1"/>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a:solidFill>
                    <a:srgbClr val="000000"/>
                  </a:solidFill>
                  <a:latin typeface="Calibri"/>
                  <a:ea typeface="Calibri"/>
                  <a:cs typeface="Calibri"/>
                  <a:sym typeface="Calibri"/>
                </a:rPr>
                <a:t>DEW 2</a:t>
              </a:r>
              <a:endParaRPr sz="900" b="1">
                <a:solidFill>
                  <a:srgbClr val="000000"/>
                </a:solidFill>
                <a:latin typeface="Calibri"/>
                <a:ea typeface="Calibri"/>
                <a:cs typeface="Calibri"/>
                <a:sym typeface="Calibri"/>
              </a:endParaRPr>
            </a:p>
          </p:txBody>
        </p:sp>
        <p:sp>
          <p:nvSpPr>
            <p:cNvPr id="41" name="Google Shape;41;p7"/>
            <p:cNvSpPr/>
            <p:nvPr/>
          </p:nvSpPr>
          <p:spPr>
            <a:xfrm>
              <a:off x="304120" y="6178558"/>
              <a:ext cx="435551" cy="404449"/>
            </a:xfrm>
            <a:prstGeom prst="star8">
              <a:avLst>
                <a:gd name="adj" fmla="val 37500"/>
              </a:avLst>
            </a:prstGeom>
            <a:solidFill>
              <a:srgbClr val="FFFF00"/>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a:solidFill>
                    <a:srgbClr val="000000"/>
                  </a:solidFill>
                  <a:latin typeface="Calibri"/>
                  <a:ea typeface="Calibri"/>
                  <a:cs typeface="Calibri"/>
                  <a:sym typeface="Calibri"/>
                </a:rPr>
                <a:t>DEW 1</a:t>
              </a:r>
              <a:endParaRPr sz="900" b="1">
                <a:solidFill>
                  <a:srgbClr val="000000"/>
                </a:solidFill>
                <a:latin typeface="Calibri"/>
                <a:ea typeface="Calibri"/>
                <a:cs typeface="Calibri"/>
                <a:sym typeface="Calibri"/>
              </a:endParaRPr>
            </a:p>
          </p:txBody>
        </p:sp>
        <p:sp>
          <p:nvSpPr>
            <p:cNvPr id="42" name="Google Shape;42;p7"/>
            <p:cNvSpPr/>
            <p:nvPr/>
          </p:nvSpPr>
          <p:spPr>
            <a:xfrm>
              <a:off x="8893336" y="6240403"/>
              <a:ext cx="435551" cy="404449"/>
            </a:xfrm>
            <a:prstGeom prst="star8">
              <a:avLst>
                <a:gd name="adj" fmla="val 37500"/>
              </a:avLst>
            </a:prstGeom>
            <a:solidFill>
              <a:srgbClr val="FFFF00"/>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a:solidFill>
                    <a:srgbClr val="000000"/>
                  </a:solidFill>
                  <a:latin typeface="Calibri"/>
                  <a:ea typeface="Calibri"/>
                  <a:cs typeface="Calibri"/>
                  <a:sym typeface="Calibri"/>
                </a:rPr>
                <a:t>DEW 4</a:t>
              </a:r>
              <a:endParaRPr sz="900" b="1">
                <a:solidFill>
                  <a:srgbClr val="000000"/>
                </a:solidFill>
                <a:latin typeface="Calibri"/>
                <a:ea typeface="Calibri"/>
                <a:cs typeface="Calibri"/>
                <a:sym typeface="Calibri"/>
              </a:endParaRPr>
            </a:p>
          </p:txBody>
        </p:sp>
        <p:sp>
          <p:nvSpPr>
            <p:cNvPr id="43" name="Google Shape;43;p7"/>
            <p:cNvSpPr/>
            <p:nvPr/>
          </p:nvSpPr>
          <p:spPr>
            <a:xfrm>
              <a:off x="4763257" y="6039024"/>
              <a:ext cx="92044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Forest Fires</a:t>
              </a:r>
              <a:endParaRPr sz="1200">
                <a:solidFill>
                  <a:srgbClr val="000000"/>
                </a:solidFill>
                <a:latin typeface="Calibri"/>
                <a:ea typeface="Calibri"/>
                <a:cs typeface="Calibri"/>
                <a:sym typeface="Calibri"/>
              </a:endParaRPr>
            </a:p>
          </p:txBody>
        </p:sp>
        <p:sp>
          <p:nvSpPr>
            <p:cNvPr id="44" name="Google Shape;44;p7"/>
            <p:cNvSpPr/>
            <p:nvPr/>
          </p:nvSpPr>
          <p:spPr>
            <a:xfrm>
              <a:off x="6404483" y="6039024"/>
              <a:ext cx="111443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Floods</a:t>
              </a:r>
              <a:endParaRPr sz="1200">
                <a:solidFill>
                  <a:srgbClr val="000000"/>
                </a:solidFill>
                <a:latin typeface="Calibri"/>
                <a:ea typeface="Calibri"/>
                <a:cs typeface="Calibri"/>
                <a:sym typeface="Calibri"/>
              </a:endParaRPr>
            </a:p>
          </p:txBody>
        </p:sp>
        <p:sp>
          <p:nvSpPr>
            <p:cNvPr id="45" name="Google Shape;45;p7"/>
            <p:cNvSpPr/>
            <p:nvPr/>
          </p:nvSpPr>
          <p:spPr>
            <a:xfrm>
              <a:off x="7368510" y="6039024"/>
              <a:ext cx="85151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Landslides</a:t>
              </a:r>
              <a:endParaRPr sz="1200">
                <a:solidFill>
                  <a:srgbClr val="000000"/>
                </a:solidFill>
                <a:latin typeface="Calibri"/>
                <a:ea typeface="Calibri"/>
                <a:cs typeface="Calibri"/>
                <a:sym typeface="Calibri"/>
              </a:endParaRPr>
            </a:p>
          </p:txBody>
        </p:sp>
        <p:sp>
          <p:nvSpPr>
            <p:cNvPr id="46" name="Google Shape;46;p7"/>
            <p:cNvSpPr/>
            <p:nvPr/>
          </p:nvSpPr>
          <p:spPr>
            <a:xfrm>
              <a:off x="10030475" y="6039024"/>
              <a:ext cx="83227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Smog/Fog</a:t>
              </a:r>
              <a:endParaRPr sz="1200">
                <a:solidFill>
                  <a:srgbClr val="000000"/>
                </a:solidFill>
                <a:latin typeface="Calibri"/>
                <a:ea typeface="Calibri"/>
                <a:cs typeface="Calibri"/>
                <a:sym typeface="Calibri"/>
              </a:endParaRPr>
            </a:p>
          </p:txBody>
        </p:sp>
        <p:sp>
          <p:nvSpPr>
            <p:cNvPr id="47" name="Google Shape;47;p7"/>
            <p:cNvSpPr/>
            <p:nvPr/>
          </p:nvSpPr>
          <p:spPr>
            <a:xfrm>
              <a:off x="11338686" y="6039024"/>
              <a:ext cx="90120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Tourism Hz</a:t>
              </a:r>
              <a:endParaRPr sz="1200">
                <a:solidFill>
                  <a:srgbClr val="000000"/>
                </a:solidFill>
                <a:latin typeface="Calibri"/>
                <a:ea typeface="Calibri"/>
                <a:cs typeface="Calibri"/>
                <a:sym typeface="Calibri"/>
              </a:endParaRPr>
            </a:p>
          </p:txBody>
        </p:sp>
        <p:sp>
          <p:nvSpPr>
            <p:cNvPr id="48" name="Google Shape;48;p7"/>
            <p:cNvSpPr/>
            <p:nvPr/>
          </p:nvSpPr>
          <p:spPr>
            <a:xfrm>
              <a:off x="689700" y="6039024"/>
              <a:ext cx="73289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Snow Hz</a:t>
              </a:r>
              <a:endParaRPr sz="1200">
                <a:solidFill>
                  <a:srgbClr val="000000"/>
                </a:solidFill>
                <a:latin typeface="Calibri"/>
                <a:ea typeface="Calibri"/>
                <a:cs typeface="Calibri"/>
                <a:sym typeface="Calibri"/>
              </a:endParaRPr>
            </a:p>
          </p:txBody>
        </p:sp>
        <p:sp>
          <p:nvSpPr>
            <p:cNvPr id="49" name="Google Shape;49;p7"/>
            <p:cNvSpPr/>
            <p:nvPr/>
          </p:nvSpPr>
          <p:spPr>
            <a:xfrm>
              <a:off x="750510" y="6459660"/>
              <a:ext cx="12334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chemeClr val="lt1"/>
                  </a:solidFill>
                  <a:latin typeface="Calibri"/>
                  <a:ea typeface="Calibri"/>
                  <a:cs typeface="Calibri"/>
                  <a:sym typeface="Calibri"/>
                </a:rPr>
                <a:t>Winter Hazards</a:t>
              </a:r>
              <a:endParaRPr sz="1200" dirty="0">
                <a:solidFill>
                  <a:schemeClr val="lt1"/>
                </a:solidFill>
                <a:latin typeface="Calibri"/>
                <a:ea typeface="Calibri"/>
                <a:cs typeface="Calibri"/>
                <a:sym typeface="Calibri"/>
              </a:endParaRPr>
            </a:p>
          </p:txBody>
        </p:sp>
        <p:sp>
          <p:nvSpPr>
            <p:cNvPr id="50" name="Google Shape;50;p7"/>
            <p:cNvSpPr/>
            <p:nvPr/>
          </p:nvSpPr>
          <p:spPr>
            <a:xfrm>
              <a:off x="3155059" y="6459660"/>
              <a:ext cx="21851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lt1"/>
                  </a:solidFill>
                  <a:latin typeface="Calibri"/>
                  <a:ea typeface="Calibri"/>
                  <a:cs typeface="Calibri"/>
                  <a:sym typeface="Calibri"/>
                </a:rPr>
                <a:t>Summer Hazards</a:t>
              </a:r>
              <a:endParaRPr sz="1200">
                <a:solidFill>
                  <a:schemeClr val="lt1"/>
                </a:solidFill>
                <a:latin typeface="Calibri"/>
                <a:ea typeface="Calibri"/>
                <a:cs typeface="Calibri"/>
                <a:sym typeface="Calibri"/>
              </a:endParaRPr>
            </a:p>
          </p:txBody>
        </p:sp>
        <p:sp>
          <p:nvSpPr>
            <p:cNvPr id="51" name="Google Shape;51;p7"/>
            <p:cNvSpPr/>
            <p:nvPr/>
          </p:nvSpPr>
          <p:spPr>
            <a:xfrm>
              <a:off x="6048943" y="6459660"/>
              <a:ext cx="21851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lt1"/>
                  </a:solidFill>
                  <a:latin typeface="Calibri"/>
                  <a:ea typeface="Calibri"/>
                  <a:cs typeface="Calibri"/>
                  <a:sym typeface="Calibri"/>
                </a:rPr>
                <a:t>Monsoon Hazards</a:t>
              </a:r>
              <a:endParaRPr sz="1200">
                <a:solidFill>
                  <a:schemeClr val="lt1"/>
                </a:solidFill>
                <a:latin typeface="Calibri"/>
                <a:ea typeface="Calibri"/>
                <a:cs typeface="Calibri"/>
                <a:sym typeface="Calibri"/>
              </a:endParaRPr>
            </a:p>
          </p:txBody>
        </p:sp>
        <p:sp>
          <p:nvSpPr>
            <p:cNvPr id="52" name="Google Shape;52;p7"/>
            <p:cNvSpPr/>
            <p:nvPr/>
          </p:nvSpPr>
          <p:spPr>
            <a:xfrm>
              <a:off x="10395396" y="6459660"/>
              <a:ext cx="12334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lt1"/>
                  </a:solidFill>
                  <a:latin typeface="Calibri"/>
                  <a:ea typeface="Calibri"/>
                  <a:cs typeface="Calibri"/>
                  <a:sym typeface="Calibri"/>
                </a:rPr>
                <a:t>Winter Hazards</a:t>
              </a:r>
              <a:endParaRPr sz="1200">
                <a:solidFill>
                  <a:schemeClr val="lt1"/>
                </a:solidFill>
                <a:latin typeface="Calibri"/>
                <a:ea typeface="Calibri"/>
                <a:cs typeface="Calibri"/>
                <a:sym typeface="Calibri"/>
              </a:endParaRPr>
            </a:p>
          </p:txBody>
        </p:sp>
      </p:grpSp>
      <p:sp>
        <p:nvSpPr>
          <p:cNvPr id="55" name="Google Shape;55;p7"/>
          <p:cNvSpPr/>
          <p:nvPr/>
        </p:nvSpPr>
        <p:spPr>
          <a:xfrm>
            <a:off x="570631" y="6660"/>
            <a:ext cx="11003178" cy="349702"/>
          </a:xfrm>
          <a:prstGeom prst="rect">
            <a:avLst/>
          </a:prstGeom>
          <a:solidFill>
            <a:srgbClr val="C00000">
              <a:alpha val="60000"/>
            </a:srgbClr>
          </a:solid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US" sz="1800" dirty="0">
                <a:solidFill>
                  <a:schemeClr val="bg1"/>
                </a:solidFill>
                <a:latin typeface="Arial Black" panose="020B0A04020102020204" pitchFamily="34" charset="0"/>
              </a:rPr>
              <a:t>National Disaster Management Authority</a:t>
            </a:r>
            <a:endParaRPr sz="1800" dirty="0">
              <a:solidFill>
                <a:schemeClr val="bg1"/>
              </a:solidFill>
              <a:latin typeface="Arial Black" panose="020B0A04020102020204" pitchFamily="34" charset="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5.jpg"/><Relationship Id="rId7"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
          <p:cNvGrpSpPr/>
          <p:nvPr/>
        </p:nvGrpSpPr>
        <p:grpSpPr>
          <a:xfrm>
            <a:off x="22937" y="1214505"/>
            <a:ext cx="12169063" cy="5322407"/>
            <a:chOff x="12349" y="1414530"/>
            <a:chExt cx="12169063" cy="5322407"/>
          </a:xfrm>
        </p:grpSpPr>
        <p:pic>
          <p:nvPicPr>
            <p:cNvPr id="64" name="Google Shape;64;p1" descr="Glacial bursting in northern KP amidst rising mercury may cause floods.  warns PDMA - Pakistan - DAWN.COM"/>
            <p:cNvPicPr preferRelativeResize="0"/>
            <p:nvPr/>
          </p:nvPicPr>
          <p:blipFill rotWithShape="1">
            <a:blip r:embed="rId3">
              <a:alphaModFix/>
            </a:blip>
            <a:srcRect/>
            <a:stretch/>
          </p:blipFill>
          <p:spPr>
            <a:xfrm>
              <a:off x="21080" y="1426250"/>
              <a:ext cx="3880539" cy="2668628"/>
            </a:xfrm>
            <a:prstGeom prst="rect">
              <a:avLst/>
            </a:prstGeom>
            <a:noFill/>
            <a:ln>
              <a:noFill/>
            </a:ln>
          </p:spPr>
        </p:pic>
        <p:pic>
          <p:nvPicPr>
            <p:cNvPr id="65" name="Google Shape;65;p1" descr="Melting glaciers pose serious challenge to Pakistan's economy"/>
            <p:cNvPicPr preferRelativeResize="0"/>
            <p:nvPr/>
          </p:nvPicPr>
          <p:blipFill rotWithShape="1">
            <a:blip r:embed="rId4">
              <a:alphaModFix/>
            </a:blip>
            <a:srcRect/>
            <a:stretch/>
          </p:blipFill>
          <p:spPr>
            <a:xfrm>
              <a:off x="8157001" y="1414530"/>
              <a:ext cx="4024411" cy="2690861"/>
            </a:xfrm>
            <a:prstGeom prst="rect">
              <a:avLst/>
            </a:prstGeom>
            <a:noFill/>
            <a:ln>
              <a:noFill/>
            </a:ln>
          </p:spPr>
        </p:pic>
        <p:pic>
          <p:nvPicPr>
            <p:cNvPr id="66" name="Google Shape;66;p1" descr="Pakistan Braces for Another Major Climate Emergency Amid Intensified  Monsoon Rains and Glacial Lake Outburst Floods (GLOFs) Threats | Community  World Service Asia"/>
            <p:cNvPicPr preferRelativeResize="0"/>
            <p:nvPr/>
          </p:nvPicPr>
          <p:blipFill rotWithShape="1">
            <a:blip r:embed="rId5">
              <a:alphaModFix/>
            </a:blip>
            <a:srcRect/>
            <a:stretch/>
          </p:blipFill>
          <p:spPr>
            <a:xfrm>
              <a:off x="3891202" y="4094878"/>
              <a:ext cx="4276217" cy="2642059"/>
            </a:xfrm>
            <a:prstGeom prst="rect">
              <a:avLst/>
            </a:prstGeom>
            <a:noFill/>
            <a:ln>
              <a:noFill/>
            </a:ln>
          </p:spPr>
        </p:pic>
        <p:pic>
          <p:nvPicPr>
            <p:cNvPr id="67" name="Google Shape;67;p1" descr="Threat of GLOFs from Shishper glacier gives communities sleepless nights"/>
            <p:cNvPicPr preferRelativeResize="0"/>
            <p:nvPr/>
          </p:nvPicPr>
          <p:blipFill rotWithShape="1">
            <a:blip r:embed="rId6">
              <a:alphaModFix/>
            </a:blip>
            <a:srcRect/>
            <a:stretch/>
          </p:blipFill>
          <p:spPr>
            <a:xfrm>
              <a:off x="12349" y="4105391"/>
              <a:ext cx="3889270" cy="2594074"/>
            </a:xfrm>
            <a:prstGeom prst="rect">
              <a:avLst/>
            </a:prstGeom>
            <a:noFill/>
            <a:ln>
              <a:noFill/>
            </a:ln>
          </p:spPr>
        </p:pic>
        <p:pic>
          <p:nvPicPr>
            <p:cNvPr id="68" name="Google Shape;68;p1" descr="Punjab government on rain, flood alert as Pakistan monsoon deaths hit 320 |  Arab News PK"/>
            <p:cNvPicPr preferRelativeResize="0"/>
            <p:nvPr/>
          </p:nvPicPr>
          <p:blipFill rotWithShape="1">
            <a:blip r:embed="rId7">
              <a:alphaModFix/>
            </a:blip>
            <a:srcRect/>
            <a:stretch/>
          </p:blipFill>
          <p:spPr>
            <a:xfrm>
              <a:off x="3901619" y="1425860"/>
              <a:ext cx="4265800" cy="2717003"/>
            </a:xfrm>
            <a:prstGeom prst="rect">
              <a:avLst/>
            </a:prstGeom>
            <a:noFill/>
            <a:ln>
              <a:noFill/>
            </a:ln>
          </p:spPr>
        </p:pic>
        <p:pic>
          <p:nvPicPr>
            <p:cNvPr id="69" name="Google Shape;69;p1" descr="Punjab floods submerge over 1,600 villages in Pakistan, more than 1 million  evacuated | Arab News"/>
            <p:cNvPicPr preferRelativeResize="0"/>
            <p:nvPr/>
          </p:nvPicPr>
          <p:blipFill rotWithShape="1">
            <a:blip r:embed="rId8">
              <a:alphaModFix/>
            </a:blip>
            <a:srcRect l="17804"/>
            <a:stretch/>
          </p:blipFill>
          <p:spPr>
            <a:xfrm>
              <a:off x="8167419" y="4105391"/>
              <a:ext cx="4012232" cy="2631546"/>
            </a:xfrm>
            <a:prstGeom prst="rect">
              <a:avLst/>
            </a:prstGeom>
            <a:noFill/>
            <a:ln>
              <a:noFill/>
            </a:ln>
          </p:spPr>
        </p:pic>
      </p:grpSp>
      <p:sp>
        <p:nvSpPr>
          <p:cNvPr id="71" name="Google Shape;71;p1"/>
          <p:cNvSpPr/>
          <p:nvPr/>
        </p:nvSpPr>
        <p:spPr>
          <a:xfrm>
            <a:off x="2268071" y="3524721"/>
            <a:ext cx="7664823" cy="832126"/>
          </a:xfrm>
          <a:prstGeom prst="rect">
            <a:avLst/>
          </a:prstGeom>
          <a:solidFill>
            <a:schemeClr val="lt1">
              <a:alpha val="60000"/>
            </a:schemeClr>
          </a:solid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endParaRPr sz="3600" b="1" dirty="0">
              <a:solidFill>
                <a:schemeClr val="dk1"/>
              </a:solidFill>
              <a:latin typeface="Candara"/>
              <a:ea typeface="Candara"/>
              <a:cs typeface="Candara"/>
              <a:sym typeface="Candara"/>
            </a:endParaRPr>
          </a:p>
        </p:txBody>
      </p:sp>
      <p:sp>
        <p:nvSpPr>
          <p:cNvPr id="72" name="Google Shape;72;p1"/>
          <p:cNvSpPr/>
          <p:nvPr/>
        </p:nvSpPr>
        <p:spPr>
          <a:xfrm>
            <a:off x="2499986" y="3638890"/>
            <a:ext cx="7192027" cy="553978"/>
          </a:xfrm>
          <a:prstGeom prst="rect">
            <a:avLst/>
          </a:prstGeom>
          <a:solidFill>
            <a:srgbClr val="0000CC">
              <a:alpha val="60000"/>
            </a:srgbClr>
          </a:solid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2800" b="1" dirty="0">
                <a:solidFill>
                  <a:srgbClr val="FFFF00"/>
                </a:solidFill>
                <a:latin typeface="Candara"/>
                <a:ea typeface="Candara"/>
                <a:cs typeface="Candara"/>
                <a:sym typeface="Candara"/>
              </a:rPr>
              <a:t>Performance Evaluation of NDMA Alerts 2025</a:t>
            </a:r>
            <a:endParaRPr dirty="0"/>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7573-FC6D-6269-97B0-886E91FD5136}"/>
              </a:ext>
            </a:extLst>
          </p:cNvPr>
          <p:cNvSpPr>
            <a:spLocks noGrp="1"/>
          </p:cNvSpPr>
          <p:nvPr>
            <p:ph type="title"/>
          </p:nvPr>
        </p:nvSpPr>
        <p:spPr/>
        <p:txBody>
          <a:bodyPr/>
          <a:lstStyle/>
          <a:p>
            <a:r>
              <a:rPr lang="en-US" sz="2800" b="1" dirty="0">
                <a:solidFill>
                  <a:schemeClr val="bg1"/>
                </a:solidFill>
                <a:latin typeface="Arial Black" panose="020B0A04020102020204" pitchFamily="34" charset="0"/>
              </a:rPr>
              <a:t>Data Collection</a:t>
            </a:r>
          </a:p>
        </p:txBody>
      </p:sp>
      <p:pic>
        <p:nvPicPr>
          <p:cNvPr id="5" name="Picture 4">
            <a:extLst>
              <a:ext uri="{FF2B5EF4-FFF2-40B4-BE49-F238E27FC236}">
                <a16:creationId xmlns:a16="http://schemas.microsoft.com/office/drawing/2014/main" id="{2B062EAB-EABE-CE01-D832-6545D539251F}"/>
              </a:ext>
            </a:extLst>
          </p:cNvPr>
          <p:cNvPicPr>
            <a:picLocks noChangeAspect="1"/>
          </p:cNvPicPr>
          <p:nvPr/>
        </p:nvPicPr>
        <p:blipFill>
          <a:blip r:embed="rId2"/>
          <a:stretch>
            <a:fillRect/>
          </a:stretch>
        </p:blipFill>
        <p:spPr>
          <a:xfrm>
            <a:off x="526025" y="1667435"/>
            <a:ext cx="8044234" cy="3720021"/>
          </a:xfrm>
          <a:prstGeom prst="rect">
            <a:avLst/>
          </a:prstGeom>
        </p:spPr>
      </p:pic>
      <p:pic>
        <p:nvPicPr>
          <p:cNvPr id="7" name="Picture 6">
            <a:extLst>
              <a:ext uri="{FF2B5EF4-FFF2-40B4-BE49-F238E27FC236}">
                <a16:creationId xmlns:a16="http://schemas.microsoft.com/office/drawing/2014/main" id="{B40A3589-6AA7-CD42-9ECA-FC94BBC4AF14}"/>
              </a:ext>
            </a:extLst>
          </p:cNvPr>
          <p:cNvPicPr>
            <a:picLocks noChangeAspect="1"/>
          </p:cNvPicPr>
          <p:nvPr/>
        </p:nvPicPr>
        <p:blipFill>
          <a:blip r:embed="rId3"/>
          <a:stretch>
            <a:fillRect/>
          </a:stretch>
        </p:blipFill>
        <p:spPr>
          <a:xfrm>
            <a:off x="821860" y="2224376"/>
            <a:ext cx="8044235" cy="3718892"/>
          </a:xfrm>
          <a:prstGeom prst="rect">
            <a:avLst/>
          </a:prstGeom>
        </p:spPr>
      </p:pic>
    </p:spTree>
    <p:extLst>
      <p:ext uri="{BB962C8B-B14F-4D97-AF65-F5344CB8AC3E}">
        <p14:creationId xmlns:p14="http://schemas.microsoft.com/office/powerpoint/2010/main" val="3649487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3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Words>
  <Application>Microsoft Office PowerPoint</Application>
  <PresentationFormat>Widescreen</PresentationFormat>
  <Paragraphs>2</Paragraphs>
  <Slides>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Calibri</vt:lpstr>
      <vt:lpstr>Arial</vt:lpstr>
      <vt:lpstr>Noto Sans Symbols</vt:lpstr>
      <vt:lpstr>Arial Black</vt:lpstr>
      <vt:lpstr>Candara</vt:lpstr>
      <vt:lpstr>Verdana</vt:lpstr>
      <vt:lpstr>3_Custom Design</vt:lpstr>
      <vt:lpstr>PowerPoint Presentation</vt:lpstr>
      <vt:lpstr>Data Collection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imtiaz nabi</cp:lastModifiedBy>
  <cp:revision>1</cp:revision>
  <dcterms:created xsi:type="dcterms:W3CDTF">2025-08-27T06:44:56Z</dcterms:created>
  <dcterms:modified xsi:type="dcterms:W3CDTF">2025-09-09T20:24:04Z</dcterms:modified>
</cp:coreProperties>
</file>